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10691813"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733E8A1-F3A8-44BF-866B-B03D861B4C70}">
          <p14:sldIdLst>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95E"/>
    <a:srgbClr val="B99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5F025-2A0E-40C2-B3C9-3B6F0E0ECA8B}" v="12" dt="2019-04-23T07:12:35.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3"/>
    <p:restoredTop sz="94658"/>
  </p:normalViewPr>
  <p:slideViewPr>
    <p:cSldViewPr snapToGrid="0" snapToObjects="1">
      <p:cViewPr varScale="1">
        <p:scale>
          <a:sx n="101" d="100"/>
          <a:sy n="101" d="100"/>
        </p:scale>
        <p:origin x="134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18830" cy="495029"/>
          </a:xfrm>
          <a:prstGeom prst="rect">
            <a:avLst/>
          </a:prstGeom>
        </p:spPr>
        <p:txBody>
          <a:bodyPr vert="horz" lIns="94724" tIns="47362" rIns="94724" bIns="47362" rtlCol="0"/>
          <a:lstStyle>
            <a:lvl1pPr algn="l">
              <a:defRPr sz="1200"/>
            </a:lvl1pPr>
          </a:lstStyle>
          <a:p>
            <a:endParaRPr lang="en-US"/>
          </a:p>
        </p:txBody>
      </p:sp>
      <p:sp>
        <p:nvSpPr>
          <p:cNvPr id="3" name="Date Placeholder 2"/>
          <p:cNvSpPr>
            <a:spLocks noGrp="1"/>
          </p:cNvSpPr>
          <p:nvPr>
            <p:ph type="dt" idx="1"/>
          </p:nvPr>
        </p:nvSpPr>
        <p:spPr>
          <a:xfrm>
            <a:off x="3815374" y="1"/>
            <a:ext cx="2918830" cy="495029"/>
          </a:xfrm>
          <a:prstGeom prst="rect">
            <a:avLst/>
          </a:prstGeom>
        </p:spPr>
        <p:txBody>
          <a:bodyPr vert="horz" lIns="94724" tIns="47362" rIns="94724" bIns="47362" rtlCol="0"/>
          <a:lstStyle>
            <a:lvl1pPr algn="r">
              <a:defRPr sz="1200"/>
            </a:lvl1pPr>
          </a:lstStyle>
          <a:p>
            <a:fld id="{3FB5667F-8036-744A-8640-3E74225E9759}" type="datetimeFigureOut">
              <a:rPr lang="en-US" smtClean="0"/>
              <a:t>9/3/2023</a:t>
            </a:fld>
            <a:endParaRPr lang="en-US"/>
          </a:p>
        </p:txBody>
      </p:sp>
      <p:sp>
        <p:nvSpPr>
          <p:cNvPr id="4" name="Slide Image Placeholder 3"/>
          <p:cNvSpPr>
            <a:spLocks noGrp="1" noRot="1" noChangeAspect="1"/>
          </p:cNvSpPr>
          <p:nvPr>
            <p:ph type="sldImg" idx="2"/>
          </p:nvPr>
        </p:nvSpPr>
        <p:spPr>
          <a:xfrm>
            <a:off x="1012825" y="1231900"/>
            <a:ext cx="4710113" cy="3332163"/>
          </a:xfrm>
          <a:prstGeom prst="rect">
            <a:avLst/>
          </a:prstGeom>
          <a:noFill/>
          <a:ln w="12700">
            <a:solidFill>
              <a:prstClr val="black"/>
            </a:solidFill>
          </a:ln>
        </p:spPr>
        <p:txBody>
          <a:bodyPr vert="horz" lIns="94724" tIns="47362" rIns="94724" bIns="47362" rtlCol="0" anchor="ctr"/>
          <a:lstStyle/>
          <a:p>
            <a:endParaRPr lang="en-US"/>
          </a:p>
        </p:txBody>
      </p:sp>
      <p:sp>
        <p:nvSpPr>
          <p:cNvPr id="5" name="Notes Placeholder 4"/>
          <p:cNvSpPr>
            <a:spLocks noGrp="1"/>
          </p:cNvSpPr>
          <p:nvPr>
            <p:ph type="body" sz="quarter" idx="3"/>
          </p:nvPr>
        </p:nvSpPr>
        <p:spPr>
          <a:xfrm>
            <a:off x="673577" y="4748185"/>
            <a:ext cx="5388610" cy="3884861"/>
          </a:xfrm>
          <a:prstGeom prst="rect">
            <a:avLst/>
          </a:prstGeom>
        </p:spPr>
        <p:txBody>
          <a:bodyPr vert="horz" lIns="94724" tIns="47362" rIns="94724" bIns="473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371286"/>
            <a:ext cx="2918830" cy="495028"/>
          </a:xfrm>
          <a:prstGeom prst="rect">
            <a:avLst/>
          </a:prstGeom>
        </p:spPr>
        <p:txBody>
          <a:bodyPr vert="horz" lIns="94724" tIns="47362" rIns="94724" bIns="47362" rtlCol="0" anchor="b"/>
          <a:lstStyle>
            <a:lvl1pPr algn="l">
              <a:defRPr sz="1200"/>
            </a:lvl1pPr>
          </a:lstStyle>
          <a:p>
            <a:endParaRPr lang="en-US"/>
          </a:p>
        </p:txBody>
      </p:sp>
      <p:sp>
        <p:nvSpPr>
          <p:cNvPr id="7" name="Slide Number Placeholder 6"/>
          <p:cNvSpPr>
            <a:spLocks noGrp="1"/>
          </p:cNvSpPr>
          <p:nvPr>
            <p:ph type="sldNum" sz="quarter" idx="5"/>
          </p:nvPr>
        </p:nvSpPr>
        <p:spPr>
          <a:xfrm>
            <a:off x="3815374" y="9371286"/>
            <a:ext cx="2918830" cy="495028"/>
          </a:xfrm>
          <a:prstGeom prst="rect">
            <a:avLst/>
          </a:prstGeom>
        </p:spPr>
        <p:txBody>
          <a:bodyPr vert="horz" lIns="94724" tIns="47362" rIns="94724" bIns="47362" rtlCol="0" anchor="b"/>
          <a:lstStyle>
            <a:lvl1pPr algn="r">
              <a:defRPr sz="1200"/>
            </a:lvl1pPr>
          </a:lstStyle>
          <a:p>
            <a:fld id="{42127D9C-9836-C641-A90A-6AAEDACDA37C}" type="slidenum">
              <a:rPr lang="en-US" smtClean="0"/>
              <a:t>‹#›</a:t>
            </a:fld>
            <a:endParaRPr lang="en-US"/>
          </a:p>
        </p:txBody>
      </p:sp>
    </p:spTree>
    <p:extLst>
      <p:ext uri="{BB962C8B-B14F-4D97-AF65-F5344CB8AC3E}">
        <p14:creationId xmlns:p14="http://schemas.microsoft.com/office/powerpoint/2010/main" val="207677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4367C3-D062-4B48-927D-647B6A519855}"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81910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367C3-D062-4B48-927D-647B6A519855}"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579955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367C3-D062-4B48-927D-647B6A519855}"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10076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367C3-D062-4B48-927D-647B6A519855}"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498669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367C3-D062-4B48-927D-647B6A519855}"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171114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4367C3-D062-4B48-927D-647B6A519855}"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152178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4367C3-D062-4B48-927D-647B6A519855}" type="datetimeFigureOut">
              <a:rPr lang="en-US" smtClean="0"/>
              <a:t>9/3/2023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2573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367C3-D062-4B48-927D-647B6A519855}" type="datetimeFigureOut">
              <a:rPr lang="en-US" smtClean="0"/>
              <a:t>9/3/2023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2139442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367C3-D062-4B48-927D-647B6A519855}" type="datetimeFigureOut">
              <a:rPr lang="en-US" smtClean="0"/>
              <a:t>9/3/2023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315252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DC4367C3-D062-4B48-927D-647B6A519855}"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450267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DC4367C3-D062-4B48-927D-647B6A519855}"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8BF3B-F8E3-0249-AEAE-87E869FB8E41}" type="slidenum">
              <a:rPr lang="en-US" smtClean="0"/>
              <a:t>‹#›</a:t>
            </a:fld>
            <a:endParaRPr lang="en-US"/>
          </a:p>
        </p:txBody>
      </p:sp>
    </p:spTree>
    <p:extLst>
      <p:ext uri="{BB962C8B-B14F-4D97-AF65-F5344CB8AC3E}">
        <p14:creationId xmlns:p14="http://schemas.microsoft.com/office/powerpoint/2010/main" val="166750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DC4367C3-D062-4B48-927D-647B6A519855}" type="datetimeFigureOut">
              <a:rPr lang="en-US" smtClean="0"/>
              <a:t>9/3/2023</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D298BF3B-F8E3-0249-AEAE-87E869FB8E41}" type="slidenum">
              <a:rPr lang="en-US" smtClean="0"/>
              <a:t>‹#›</a:t>
            </a:fld>
            <a:endParaRPr lang="en-US"/>
          </a:p>
        </p:txBody>
      </p:sp>
    </p:spTree>
    <p:extLst>
      <p:ext uri="{BB962C8B-B14F-4D97-AF65-F5344CB8AC3E}">
        <p14:creationId xmlns:p14="http://schemas.microsoft.com/office/powerpoint/2010/main" val="892829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6A53863-398B-404A-9397-E34F60E3805D}"/>
              </a:ext>
            </a:extLst>
          </p:cNvPr>
          <p:cNvPicPr>
            <a:picLocks noChangeAspect="1"/>
          </p:cNvPicPr>
          <p:nvPr/>
        </p:nvPicPr>
        <p:blipFill>
          <a:blip r:embed="rId2"/>
          <a:stretch>
            <a:fillRect/>
          </a:stretch>
        </p:blipFill>
        <p:spPr>
          <a:xfrm>
            <a:off x="-34111" y="-254939"/>
            <a:ext cx="10924513" cy="7814614"/>
          </a:xfrm>
          <a:prstGeom prst="rect">
            <a:avLst/>
          </a:prstGeom>
          <a:solidFill>
            <a:schemeClr val="accent2"/>
          </a:solidFill>
        </p:spPr>
      </p:pic>
      <p:sp>
        <p:nvSpPr>
          <p:cNvPr id="6" name="TextBox 5">
            <a:extLst>
              <a:ext uri="{FF2B5EF4-FFF2-40B4-BE49-F238E27FC236}">
                <a16:creationId xmlns:a16="http://schemas.microsoft.com/office/drawing/2014/main" id="{88FCA35A-F943-8542-AE9E-E21C71642070}"/>
              </a:ext>
            </a:extLst>
          </p:cNvPr>
          <p:cNvSpPr txBox="1"/>
          <p:nvPr/>
        </p:nvSpPr>
        <p:spPr>
          <a:xfrm>
            <a:off x="1982962" y="2110762"/>
            <a:ext cx="1515533" cy="1115690"/>
          </a:xfrm>
          <a:prstGeom prst="rect">
            <a:avLst/>
          </a:prstGeom>
          <a:noFill/>
        </p:spPr>
        <p:txBody>
          <a:bodyPr wrap="square" rtlCol="0">
            <a:spAutoFit/>
          </a:bodyPr>
          <a:lstStyle/>
          <a:p>
            <a:pPr algn="ctr"/>
            <a:endParaRPr lang="en-GB" sz="1200" dirty="0">
              <a:solidFill>
                <a:srgbClr val="1E495E"/>
              </a:solidFill>
            </a:endParaRPr>
          </a:p>
          <a:p>
            <a:pPr algn="ctr"/>
            <a:endParaRPr lang="en-GB" sz="1000" dirty="0">
              <a:solidFill>
                <a:srgbClr val="1E495E"/>
              </a:solidFill>
            </a:endParaRPr>
          </a:p>
          <a:p>
            <a:pPr algn="ctr"/>
            <a:endParaRPr lang="en-GB" sz="1000" dirty="0">
              <a:solidFill>
                <a:srgbClr val="1E495E"/>
              </a:solidFill>
            </a:endParaRPr>
          </a:p>
          <a:p>
            <a:pPr algn="ctr"/>
            <a:endParaRPr lang="en-GB" sz="1050" dirty="0">
              <a:solidFill>
                <a:srgbClr val="1E495E"/>
              </a:solidFill>
            </a:endParaRPr>
          </a:p>
          <a:p>
            <a:pPr algn="ctr"/>
            <a:endParaRPr lang="en-GB" sz="1200" b="1" dirty="0">
              <a:solidFill>
                <a:srgbClr val="1E495E"/>
              </a:solidFill>
            </a:endParaRPr>
          </a:p>
          <a:p>
            <a:pPr algn="ctr"/>
            <a:endParaRPr lang="en-GB" sz="1200" b="1" dirty="0">
              <a:solidFill>
                <a:srgbClr val="1E495E"/>
              </a:solidFill>
            </a:endParaRPr>
          </a:p>
        </p:txBody>
      </p:sp>
      <p:sp>
        <p:nvSpPr>
          <p:cNvPr id="7" name="TextBox 6">
            <a:extLst>
              <a:ext uri="{FF2B5EF4-FFF2-40B4-BE49-F238E27FC236}">
                <a16:creationId xmlns:a16="http://schemas.microsoft.com/office/drawing/2014/main" id="{0BABD91E-1EF4-6B4E-8AD7-0B6E32DEC236}"/>
              </a:ext>
            </a:extLst>
          </p:cNvPr>
          <p:cNvSpPr txBox="1"/>
          <p:nvPr/>
        </p:nvSpPr>
        <p:spPr>
          <a:xfrm>
            <a:off x="3669249" y="2229029"/>
            <a:ext cx="1515533" cy="553998"/>
          </a:xfrm>
          <a:prstGeom prst="rect">
            <a:avLst/>
          </a:prstGeom>
          <a:noFill/>
        </p:spPr>
        <p:txBody>
          <a:bodyPr wrap="square" rtlCol="0">
            <a:spAutoFit/>
          </a:bodyPr>
          <a:lstStyle/>
          <a:p>
            <a:pPr algn="ctr"/>
            <a:endParaRPr lang="en-GB" sz="1000" dirty="0">
              <a:solidFill>
                <a:srgbClr val="1E495E"/>
              </a:solidFill>
            </a:endParaRPr>
          </a:p>
          <a:p>
            <a:pPr algn="ctr"/>
            <a:endParaRPr lang="en-GB" sz="1000" dirty="0">
              <a:solidFill>
                <a:srgbClr val="1E495E"/>
              </a:solidFill>
            </a:endParaRPr>
          </a:p>
          <a:p>
            <a:pPr algn="ctr"/>
            <a:endParaRPr lang="en-GB" sz="1000" b="1" dirty="0">
              <a:solidFill>
                <a:srgbClr val="1E495E"/>
              </a:solidFill>
            </a:endParaRPr>
          </a:p>
        </p:txBody>
      </p:sp>
      <p:sp>
        <p:nvSpPr>
          <p:cNvPr id="8" name="TextBox 7">
            <a:extLst>
              <a:ext uri="{FF2B5EF4-FFF2-40B4-BE49-F238E27FC236}">
                <a16:creationId xmlns:a16="http://schemas.microsoft.com/office/drawing/2014/main" id="{AC04A1E1-88D8-8641-8EF9-F528F5FA75DF}"/>
              </a:ext>
            </a:extLst>
          </p:cNvPr>
          <p:cNvSpPr txBox="1"/>
          <p:nvPr/>
        </p:nvSpPr>
        <p:spPr>
          <a:xfrm>
            <a:off x="5335254" y="2188294"/>
            <a:ext cx="1515533" cy="246221"/>
          </a:xfrm>
          <a:prstGeom prst="rect">
            <a:avLst/>
          </a:prstGeom>
          <a:noFill/>
        </p:spPr>
        <p:txBody>
          <a:bodyPr wrap="square" rtlCol="0">
            <a:spAutoFit/>
          </a:bodyPr>
          <a:lstStyle/>
          <a:p>
            <a:pPr algn="ctr"/>
            <a:endParaRPr lang="en-GB" sz="1000" dirty="0">
              <a:solidFill>
                <a:srgbClr val="1E495E"/>
              </a:solidFill>
            </a:endParaRPr>
          </a:p>
        </p:txBody>
      </p:sp>
      <p:sp>
        <p:nvSpPr>
          <p:cNvPr id="9" name="TextBox 8">
            <a:extLst>
              <a:ext uri="{FF2B5EF4-FFF2-40B4-BE49-F238E27FC236}">
                <a16:creationId xmlns:a16="http://schemas.microsoft.com/office/drawing/2014/main" id="{AE4EFB37-5372-6C41-9D58-D03DF24ED5F3}"/>
              </a:ext>
            </a:extLst>
          </p:cNvPr>
          <p:cNvSpPr txBox="1"/>
          <p:nvPr/>
        </p:nvSpPr>
        <p:spPr>
          <a:xfrm>
            <a:off x="7195676" y="2172462"/>
            <a:ext cx="1515532" cy="830997"/>
          </a:xfrm>
          <a:prstGeom prst="rect">
            <a:avLst/>
          </a:prstGeom>
          <a:noFill/>
        </p:spPr>
        <p:txBody>
          <a:bodyPr wrap="square" rtlCol="0">
            <a:spAutoFit/>
          </a:bodyPr>
          <a:lstStyle/>
          <a:p>
            <a:pPr algn="ctr"/>
            <a:endParaRPr lang="en-GB" sz="1200" dirty="0">
              <a:solidFill>
                <a:srgbClr val="1E495E"/>
              </a:solidFill>
            </a:endParaRPr>
          </a:p>
          <a:p>
            <a:pPr algn="ctr"/>
            <a:endParaRPr lang="en-GB" sz="1200" b="1" dirty="0">
              <a:solidFill>
                <a:srgbClr val="1E495E"/>
              </a:solidFill>
            </a:endParaRPr>
          </a:p>
          <a:p>
            <a:pPr algn="ctr"/>
            <a:endParaRPr lang="en-GB" sz="1200" dirty="0">
              <a:solidFill>
                <a:srgbClr val="1E495E"/>
              </a:solidFill>
            </a:endParaRPr>
          </a:p>
          <a:p>
            <a:pPr algn="ctr"/>
            <a:endParaRPr lang="en-US" sz="1200" b="1" dirty="0">
              <a:solidFill>
                <a:srgbClr val="1E495E"/>
              </a:solidFill>
            </a:endParaRPr>
          </a:p>
        </p:txBody>
      </p:sp>
      <p:sp>
        <p:nvSpPr>
          <p:cNvPr id="10" name="TextBox 9">
            <a:extLst>
              <a:ext uri="{FF2B5EF4-FFF2-40B4-BE49-F238E27FC236}">
                <a16:creationId xmlns:a16="http://schemas.microsoft.com/office/drawing/2014/main" id="{D655AD16-C3B0-8E4D-9F56-A79DF7C69064}"/>
              </a:ext>
            </a:extLst>
          </p:cNvPr>
          <p:cNvSpPr txBox="1"/>
          <p:nvPr/>
        </p:nvSpPr>
        <p:spPr>
          <a:xfrm>
            <a:off x="8625087" y="2201192"/>
            <a:ext cx="1473200" cy="246221"/>
          </a:xfrm>
          <a:prstGeom prst="rect">
            <a:avLst/>
          </a:prstGeom>
          <a:noFill/>
        </p:spPr>
        <p:txBody>
          <a:bodyPr wrap="square" rtlCol="0">
            <a:spAutoFit/>
          </a:bodyPr>
          <a:lstStyle/>
          <a:p>
            <a:pPr algn="ctr"/>
            <a:endParaRPr lang="en-GB" sz="1000" dirty="0">
              <a:solidFill>
                <a:srgbClr val="1E495E"/>
              </a:solidFill>
            </a:endParaRPr>
          </a:p>
        </p:txBody>
      </p:sp>
      <p:sp>
        <p:nvSpPr>
          <p:cNvPr id="11" name="TextBox 10">
            <a:extLst>
              <a:ext uri="{FF2B5EF4-FFF2-40B4-BE49-F238E27FC236}">
                <a16:creationId xmlns:a16="http://schemas.microsoft.com/office/drawing/2014/main" id="{C213CB01-E621-DF46-8BE1-40EF1EF1F884}"/>
              </a:ext>
            </a:extLst>
          </p:cNvPr>
          <p:cNvSpPr txBox="1"/>
          <p:nvPr/>
        </p:nvSpPr>
        <p:spPr>
          <a:xfrm>
            <a:off x="2084093" y="3059581"/>
            <a:ext cx="1578834" cy="923330"/>
          </a:xfrm>
          <a:prstGeom prst="rect">
            <a:avLst/>
          </a:prstGeom>
          <a:noFill/>
        </p:spPr>
        <p:txBody>
          <a:bodyPr wrap="square" rtlCol="0">
            <a:spAutoFit/>
          </a:bodyPr>
          <a:lstStyle/>
          <a:p>
            <a:pPr algn="ctr"/>
            <a:endParaRPr lang="en-GB" sz="1000" b="1" dirty="0">
              <a:solidFill>
                <a:srgbClr val="1E495E"/>
              </a:solidFill>
            </a:endParaRPr>
          </a:p>
          <a:p>
            <a:pPr algn="ctr"/>
            <a:r>
              <a:rPr lang="en-GB" sz="1100" dirty="0" smtClean="0">
                <a:solidFill>
                  <a:srgbClr val="1E495E"/>
                </a:solidFill>
                <a:latin typeface="Century Gothic" panose="020B0502020202020204" pitchFamily="34" charset="0"/>
              </a:rPr>
              <a:t>Chicken </a:t>
            </a:r>
            <a:r>
              <a:rPr lang="en-GB" sz="1100" dirty="0" smtClean="0">
                <a:solidFill>
                  <a:srgbClr val="1E495E"/>
                </a:solidFill>
                <a:latin typeface="Century Gothic" panose="020B0502020202020204" pitchFamily="34" charset="0"/>
              </a:rPr>
              <a:t>A la king served with vegetable Rice and salad </a:t>
            </a:r>
            <a:endParaRPr lang="en-GB" sz="1100" dirty="0">
              <a:solidFill>
                <a:srgbClr val="1E495E"/>
              </a:solidFill>
              <a:latin typeface="Century Gothic" panose="020B0502020202020204" pitchFamily="34" charset="0"/>
            </a:endParaRPr>
          </a:p>
        </p:txBody>
      </p:sp>
      <p:sp>
        <p:nvSpPr>
          <p:cNvPr id="12" name="TextBox 11">
            <a:extLst>
              <a:ext uri="{FF2B5EF4-FFF2-40B4-BE49-F238E27FC236}">
                <a16:creationId xmlns:a16="http://schemas.microsoft.com/office/drawing/2014/main" id="{88BD1468-FA1E-DA43-BF40-40DF01A3FBC6}"/>
              </a:ext>
            </a:extLst>
          </p:cNvPr>
          <p:cNvSpPr txBox="1"/>
          <p:nvPr/>
        </p:nvSpPr>
        <p:spPr>
          <a:xfrm>
            <a:off x="3660205" y="3066457"/>
            <a:ext cx="1657693" cy="754053"/>
          </a:xfrm>
          <a:prstGeom prst="rect">
            <a:avLst/>
          </a:prstGeom>
          <a:noFill/>
        </p:spPr>
        <p:txBody>
          <a:bodyPr wrap="square" rtlCol="0">
            <a:spAutoFit/>
          </a:bodyPr>
          <a:lstStyle/>
          <a:p>
            <a:pPr algn="ctr"/>
            <a:endParaRPr lang="en-GB" sz="1000" dirty="0" smtClean="0">
              <a:solidFill>
                <a:srgbClr val="1E495E"/>
              </a:solidFill>
            </a:endParaRPr>
          </a:p>
          <a:p>
            <a:pPr algn="ctr"/>
            <a:r>
              <a:rPr lang="en-GB" sz="1100" dirty="0" smtClean="0">
                <a:solidFill>
                  <a:srgbClr val="1E495E"/>
                </a:solidFill>
                <a:latin typeface="Century Gothic" panose="020B0502020202020204" pitchFamily="34" charset="0"/>
              </a:rPr>
              <a:t>Chicken parmesan served with Diced potatoes and salad </a:t>
            </a:r>
            <a:endParaRPr lang="en-GB" sz="1100" dirty="0">
              <a:solidFill>
                <a:srgbClr val="1E495E"/>
              </a:solidFill>
              <a:latin typeface="Century Gothic" panose="020B0502020202020204" pitchFamily="34" charset="0"/>
            </a:endParaRPr>
          </a:p>
        </p:txBody>
      </p:sp>
      <p:sp>
        <p:nvSpPr>
          <p:cNvPr id="14" name="TextBox 13">
            <a:extLst>
              <a:ext uri="{FF2B5EF4-FFF2-40B4-BE49-F238E27FC236}">
                <a16:creationId xmlns:a16="http://schemas.microsoft.com/office/drawing/2014/main" id="{A35AAC88-5D91-AA4B-B450-7A12D82C4F33}"/>
              </a:ext>
            </a:extLst>
          </p:cNvPr>
          <p:cNvSpPr txBox="1"/>
          <p:nvPr/>
        </p:nvSpPr>
        <p:spPr>
          <a:xfrm>
            <a:off x="5374182" y="3018670"/>
            <a:ext cx="1447799" cy="400110"/>
          </a:xfrm>
          <a:prstGeom prst="rect">
            <a:avLst/>
          </a:prstGeom>
          <a:noFill/>
        </p:spPr>
        <p:txBody>
          <a:bodyPr wrap="square" rtlCol="0">
            <a:spAutoFit/>
          </a:bodyPr>
          <a:lstStyle/>
          <a:p>
            <a:endParaRPr lang="en-GB" sz="1000" dirty="0">
              <a:solidFill>
                <a:srgbClr val="1E495E"/>
              </a:solidFill>
            </a:endParaRPr>
          </a:p>
          <a:p>
            <a:endParaRPr lang="en-US" sz="1000" dirty="0">
              <a:solidFill>
                <a:srgbClr val="1E495E"/>
              </a:solidFill>
            </a:endParaRPr>
          </a:p>
        </p:txBody>
      </p:sp>
      <p:sp>
        <p:nvSpPr>
          <p:cNvPr id="17" name="TextBox 16">
            <a:extLst>
              <a:ext uri="{FF2B5EF4-FFF2-40B4-BE49-F238E27FC236}">
                <a16:creationId xmlns:a16="http://schemas.microsoft.com/office/drawing/2014/main" id="{00AB0A3B-9799-3842-8AEE-24079D3B49F4}"/>
              </a:ext>
            </a:extLst>
          </p:cNvPr>
          <p:cNvSpPr txBox="1"/>
          <p:nvPr/>
        </p:nvSpPr>
        <p:spPr>
          <a:xfrm>
            <a:off x="5304853" y="4334064"/>
            <a:ext cx="1509977" cy="246221"/>
          </a:xfrm>
          <a:prstGeom prst="rect">
            <a:avLst/>
          </a:prstGeom>
          <a:noFill/>
        </p:spPr>
        <p:txBody>
          <a:bodyPr wrap="square" rtlCol="0">
            <a:spAutoFit/>
          </a:bodyPr>
          <a:lstStyle/>
          <a:p>
            <a:pPr algn="ctr"/>
            <a:endParaRPr lang="en-GB" sz="1000" dirty="0">
              <a:solidFill>
                <a:srgbClr val="1E495E"/>
              </a:solidFill>
            </a:endParaRPr>
          </a:p>
        </p:txBody>
      </p:sp>
      <p:sp>
        <p:nvSpPr>
          <p:cNvPr id="18" name="TextBox 17">
            <a:extLst>
              <a:ext uri="{FF2B5EF4-FFF2-40B4-BE49-F238E27FC236}">
                <a16:creationId xmlns:a16="http://schemas.microsoft.com/office/drawing/2014/main" id="{DBEE8E44-6685-FA45-B4ED-8CC994EDCEB4}"/>
              </a:ext>
            </a:extLst>
          </p:cNvPr>
          <p:cNvSpPr txBox="1"/>
          <p:nvPr/>
        </p:nvSpPr>
        <p:spPr>
          <a:xfrm>
            <a:off x="3689158" y="4349074"/>
            <a:ext cx="1515533" cy="246221"/>
          </a:xfrm>
          <a:prstGeom prst="rect">
            <a:avLst/>
          </a:prstGeom>
          <a:noFill/>
        </p:spPr>
        <p:txBody>
          <a:bodyPr wrap="square" rtlCol="0">
            <a:spAutoFit/>
          </a:bodyPr>
          <a:lstStyle/>
          <a:p>
            <a:pPr algn="ctr"/>
            <a:endParaRPr lang="en-GB" sz="1000" b="1" u="sng" dirty="0">
              <a:solidFill>
                <a:srgbClr val="1E495E"/>
              </a:solidFill>
            </a:endParaRPr>
          </a:p>
        </p:txBody>
      </p:sp>
      <p:sp>
        <p:nvSpPr>
          <p:cNvPr id="21" name="TextBox 20">
            <a:extLst>
              <a:ext uri="{FF2B5EF4-FFF2-40B4-BE49-F238E27FC236}">
                <a16:creationId xmlns:a16="http://schemas.microsoft.com/office/drawing/2014/main" id="{C3F0A8EF-C545-0341-A983-1BE10A8FE52A}"/>
              </a:ext>
            </a:extLst>
          </p:cNvPr>
          <p:cNvSpPr txBox="1"/>
          <p:nvPr/>
        </p:nvSpPr>
        <p:spPr>
          <a:xfrm>
            <a:off x="2038362" y="5642415"/>
            <a:ext cx="1783343" cy="1208023"/>
          </a:xfrm>
          <a:prstGeom prst="rect">
            <a:avLst/>
          </a:prstGeom>
          <a:noFill/>
        </p:spPr>
        <p:txBody>
          <a:bodyPr wrap="square" rtlCol="0">
            <a:spAutoFit/>
          </a:bodyPr>
          <a:lstStyle/>
          <a:p>
            <a:r>
              <a:rPr lang="en-GB" sz="850" dirty="0">
                <a:solidFill>
                  <a:srgbClr val="1E495E"/>
                </a:solidFill>
                <a:latin typeface="Avenir Next Medium" panose="020B0503020202020204" pitchFamily="34" charset="0"/>
              </a:rPr>
              <a:t>  </a:t>
            </a:r>
          </a:p>
          <a:p>
            <a:endParaRPr lang="en-GB" sz="850" dirty="0">
              <a:solidFill>
                <a:srgbClr val="1E495E"/>
              </a:solidFill>
              <a:latin typeface="Avenir Next Medium" panose="020B0503020202020204" pitchFamily="34" charset="0"/>
            </a:endParaRPr>
          </a:p>
          <a:p>
            <a:pPr algn="ctr"/>
            <a:r>
              <a:rPr lang="en-US" sz="1200" dirty="0" smtClean="0">
                <a:solidFill>
                  <a:srgbClr val="1E495E"/>
                </a:solidFill>
                <a:latin typeface="Century Gothic" panose="020B0502020202020204" pitchFamily="34" charset="0"/>
              </a:rPr>
              <a:t>Sweet potato </a:t>
            </a:r>
          </a:p>
          <a:p>
            <a:pPr algn="ctr"/>
            <a:r>
              <a:rPr lang="en-US" sz="1200" dirty="0" smtClean="0">
                <a:solidFill>
                  <a:srgbClr val="1E495E"/>
                </a:solidFill>
                <a:latin typeface="Century Gothic" panose="020B0502020202020204" pitchFamily="34" charset="0"/>
              </a:rPr>
              <a:t>soup  </a:t>
            </a:r>
            <a:endParaRPr lang="en-US" sz="1200" dirty="0">
              <a:solidFill>
                <a:srgbClr val="1E495E"/>
              </a:solidFill>
              <a:latin typeface="Avenir Next Medium" panose="020B0503020202020204" pitchFamily="34" charset="0"/>
            </a:endParaRPr>
          </a:p>
          <a:p>
            <a:pPr algn="ctr"/>
            <a:r>
              <a:rPr lang="en-US" sz="1050" dirty="0" smtClean="0">
                <a:solidFill>
                  <a:srgbClr val="1E495E"/>
                </a:solidFill>
                <a:latin typeface="Avenir Next Medium" panose="020B0503020202020204" pitchFamily="34" charset="0"/>
              </a:rPr>
              <a:t>(v)</a:t>
            </a:r>
            <a:endParaRPr lang="en-US" sz="1050" dirty="0">
              <a:solidFill>
                <a:srgbClr val="1E495E"/>
              </a:solidFill>
              <a:latin typeface="Avenir Next Medium" panose="020B0503020202020204" pitchFamily="34" charset="0"/>
            </a:endParaRPr>
          </a:p>
          <a:p>
            <a:pPr algn="ctr"/>
            <a:endParaRPr lang="en-US" sz="1050" dirty="0">
              <a:solidFill>
                <a:srgbClr val="1E495E"/>
              </a:solidFill>
              <a:latin typeface="Avenir Next Medium" panose="020B0503020202020204" pitchFamily="34" charset="0"/>
            </a:endParaRPr>
          </a:p>
          <a:p>
            <a:pPr algn="ctr"/>
            <a:endParaRPr lang="en-US" sz="1050" dirty="0">
              <a:solidFill>
                <a:srgbClr val="1E495E"/>
              </a:solidFill>
              <a:latin typeface="Avenir Next Medium" panose="020B0503020202020204" pitchFamily="34" charset="0"/>
            </a:endParaRPr>
          </a:p>
        </p:txBody>
      </p:sp>
      <p:sp>
        <p:nvSpPr>
          <p:cNvPr id="22" name="TextBox 21">
            <a:extLst>
              <a:ext uri="{FF2B5EF4-FFF2-40B4-BE49-F238E27FC236}">
                <a16:creationId xmlns:a16="http://schemas.microsoft.com/office/drawing/2014/main" id="{4486BEBE-DB0F-0848-81EC-123BED18FBA4}"/>
              </a:ext>
            </a:extLst>
          </p:cNvPr>
          <p:cNvSpPr txBox="1"/>
          <p:nvPr/>
        </p:nvSpPr>
        <p:spPr>
          <a:xfrm>
            <a:off x="3662927" y="5651834"/>
            <a:ext cx="1765219" cy="1331134"/>
          </a:xfrm>
          <a:prstGeom prst="rect">
            <a:avLst/>
          </a:prstGeom>
          <a:noFill/>
        </p:spPr>
        <p:txBody>
          <a:bodyPr wrap="square" rtlCol="0">
            <a:spAutoFit/>
          </a:bodyPr>
          <a:lstStyle/>
          <a:p>
            <a:endParaRPr lang="en-GB" sz="900" dirty="0">
              <a:solidFill>
                <a:srgbClr val="1E495E"/>
              </a:solidFill>
              <a:latin typeface="Avenir Next Medium" panose="020B0503020202020204" pitchFamily="34" charset="0"/>
            </a:endParaRPr>
          </a:p>
          <a:p>
            <a:pPr algn="ctr"/>
            <a:endParaRPr lang="en-US" sz="900" dirty="0">
              <a:solidFill>
                <a:srgbClr val="1E495E"/>
              </a:solidFill>
              <a:latin typeface="Century Gothic" panose="020B0502020202020204" pitchFamily="34" charset="0"/>
            </a:endParaRPr>
          </a:p>
          <a:p>
            <a:pPr algn="ctr"/>
            <a:r>
              <a:rPr lang="en-US" sz="1100" dirty="0" smtClean="0">
                <a:solidFill>
                  <a:srgbClr val="1E495E"/>
                </a:solidFill>
                <a:latin typeface="Century Gothic" panose="020B0502020202020204" pitchFamily="34" charset="0"/>
              </a:rPr>
              <a:t>Cream of Tomato</a:t>
            </a:r>
          </a:p>
          <a:p>
            <a:pPr algn="ctr"/>
            <a:r>
              <a:rPr lang="en-US" sz="1100" dirty="0" smtClean="0">
                <a:solidFill>
                  <a:srgbClr val="1E495E"/>
                </a:solidFill>
                <a:latin typeface="Century Gothic" panose="020B0502020202020204" pitchFamily="34" charset="0"/>
              </a:rPr>
              <a:t> </a:t>
            </a:r>
            <a:r>
              <a:rPr lang="en-US" sz="1100" dirty="0" smtClean="0">
                <a:solidFill>
                  <a:srgbClr val="1E495E"/>
                </a:solidFill>
                <a:latin typeface="Century Gothic" panose="020B0502020202020204" pitchFamily="34" charset="0"/>
              </a:rPr>
              <a:t>soup</a:t>
            </a:r>
            <a:endParaRPr lang="en-US" sz="1100" dirty="0">
              <a:solidFill>
                <a:srgbClr val="1E495E"/>
              </a:solidFill>
              <a:latin typeface="Century Gothic" panose="020B0502020202020204" pitchFamily="34" charset="0"/>
            </a:endParaRPr>
          </a:p>
          <a:p>
            <a:pPr algn="ctr"/>
            <a:r>
              <a:rPr lang="en-US" sz="1100" dirty="0" smtClean="0">
                <a:solidFill>
                  <a:srgbClr val="1E495E"/>
                </a:solidFill>
                <a:latin typeface="Avenir Next Medium" panose="020B0503020202020204" pitchFamily="34" charset="0"/>
              </a:rPr>
              <a:t>(v)</a:t>
            </a:r>
            <a:endParaRPr lang="en-US" sz="1100" dirty="0">
              <a:solidFill>
                <a:srgbClr val="1E495E"/>
              </a:solidFill>
              <a:latin typeface="Avenir Next Medium" panose="020B0503020202020204" pitchFamily="34" charset="0"/>
            </a:endParaRPr>
          </a:p>
          <a:p>
            <a:pPr algn="ctr"/>
            <a:endParaRPr lang="en-GB" sz="1050" dirty="0">
              <a:solidFill>
                <a:srgbClr val="1E495E"/>
              </a:solidFill>
              <a:latin typeface="Avenir Next Medium" panose="020B0503020202020204" pitchFamily="34" charset="0"/>
            </a:endParaRPr>
          </a:p>
          <a:p>
            <a:pPr algn="ctr"/>
            <a:endParaRPr lang="en-GB" sz="1050" dirty="0">
              <a:solidFill>
                <a:srgbClr val="1E495E"/>
              </a:solidFill>
              <a:latin typeface="Avenir Next Medium" panose="020B0503020202020204" pitchFamily="34" charset="0"/>
            </a:endParaRPr>
          </a:p>
          <a:p>
            <a:endParaRPr lang="en-US" sz="850" dirty="0">
              <a:solidFill>
                <a:srgbClr val="1E495E"/>
              </a:solidFill>
              <a:latin typeface="Avenir Next Medium" panose="020B0503020202020204" pitchFamily="34" charset="0"/>
            </a:endParaRPr>
          </a:p>
        </p:txBody>
      </p:sp>
      <p:sp>
        <p:nvSpPr>
          <p:cNvPr id="23" name="TextBox 22">
            <a:extLst>
              <a:ext uri="{FF2B5EF4-FFF2-40B4-BE49-F238E27FC236}">
                <a16:creationId xmlns:a16="http://schemas.microsoft.com/office/drawing/2014/main" id="{B076EF86-AE68-0147-A373-21EB8A4E64B8}"/>
              </a:ext>
            </a:extLst>
          </p:cNvPr>
          <p:cNvSpPr txBox="1"/>
          <p:nvPr/>
        </p:nvSpPr>
        <p:spPr>
          <a:xfrm>
            <a:off x="5393183" y="5636813"/>
            <a:ext cx="1714162" cy="1123384"/>
          </a:xfrm>
          <a:prstGeom prst="rect">
            <a:avLst/>
          </a:prstGeom>
          <a:noFill/>
        </p:spPr>
        <p:txBody>
          <a:bodyPr wrap="square" rtlCol="0">
            <a:spAutoFit/>
          </a:bodyPr>
          <a:lstStyle/>
          <a:p>
            <a:pPr algn="ctr"/>
            <a:endParaRPr lang="en-US" sz="900" dirty="0">
              <a:solidFill>
                <a:srgbClr val="1E495E"/>
              </a:solidFill>
              <a:latin typeface="Century Gothic" panose="020B0502020202020204" pitchFamily="34" charset="0"/>
            </a:endParaRPr>
          </a:p>
          <a:p>
            <a:pPr algn="ctr"/>
            <a:endParaRPr lang="en-US" sz="900" dirty="0" smtClean="0">
              <a:solidFill>
                <a:srgbClr val="1E495E"/>
              </a:solidFill>
              <a:latin typeface="Century Gothic" panose="020B0502020202020204" pitchFamily="34" charset="0"/>
            </a:endParaRPr>
          </a:p>
          <a:p>
            <a:pPr algn="ctr"/>
            <a:r>
              <a:rPr lang="en-US" sz="1050" dirty="0" smtClean="0">
                <a:solidFill>
                  <a:srgbClr val="1E495E"/>
                </a:solidFill>
                <a:latin typeface="Century Gothic" panose="020B0502020202020204" pitchFamily="34" charset="0"/>
              </a:rPr>
              <a:t>Carrot and </a:t>
            </a:r>
            <a:r>
              <a:rPr lang="en-US" sz="1050" dirty="0" smtClean="0">
                <a:solidFill>
                  <a:srgbClr val="1E495E"/>
                </a:solidFill>
                <a:latin typeface="Century Gothic" panose="020B0502020202020204" pitchFamily="34" charset="0"/>
              </a:rPr>
              <a:t>Cumin</a:t>
            </a:r>
            <a:r>
              <a:rPr lang="en-US" sz="1050" dirty="0" smtClean="0">
                <a:solidFill>
                  <a:srgbClr val="1E495E"/>
                </a:solidFill>
                <a:latin typeface="Century Gothic" panose="020B0502020202020204" pitchFamily="34" charset="0"/>
              </a:rPr>
              <a:t>  </a:t>
            </a:r>
            <a:endParaRPr lang="en-US" sz="1050" dirty="0">
              <a:solidFill>
                <a:srgbClr val="1E495E"/>
              </a:solidFill>
              <a:latin typeface="Century Gothic" panose="020B0502020202020204" pitchFamily="34" charset="0"/>
            </a:endParaRPr>
          </a:p>
          <a:p>
            <a:pPr algn="ctr"/>
            <a:r>
              <a:rPr lang="en-US" sz="1100" dirty="0" smtClean="0">
                <a:solidFill>
                  <a:srgbClr val="1E495E"/>
                </a:solidFill>
                <a:latin typeface="Century Gothic" panose="020B0502020202020204" pitchFamily="34" charset="0"/>
              </a:rPr>
              <a:t> </a:t>
            </a:r>
            <a:r>
              <a:rPr lang="en-US" sz="1100" dirty="0">
                <a:solidFill>
                  <a:srgbClr val="1E495E"/>
                </a:solidFill>
                <a:latin typeface="Century Gothic" panose="020B0502020202020204" pitchFamily="34" charset="0"/>
              </a:rPr>
              <a:t>soup</a:t>
            </a:r>
          </a:p>
          <a:p>
            <a:pPr algn="ctr"/>
            <a:r>
              <a:rPr lang="en-GB" sz="1050" dirty="0" smtClean="0">
                <a:solidFill>
                  <a:srgbClr val="1E495E"/>
                </a:solidFill>
                <a:latin typeface="Avenir Next Medium" panose="020B0503020202020204" pitchFamily="34" charset="0"/>
              </a:rPr>
              <a:t>(v)</a:t>
            </a:r>
            <a:endParaRPr lang="en-GB" sz="1050" dirty="0">
              <a:solidFill>
                <a:srgbClr val="1E495E"/>
              </a:solidFill>
              <a:latin typeface="Avenir Next Medium" panose="020B0503020202020204" pitchFamily="34" charset="0"/>
            </a:endParaRPr>
          </a:p>
          <a:p>
            <a:endParaRPr lang="en-GB" sz="850" dirty="0">
              <a:solidFill>
                <a:srgbClr val="1E495E"/>
              </a:solidFill>
              <a:latin typeface="Avenir Next Medium" panose="020B0503020202020204" pitchFamily="34" charset="0"/>
            </a:endParaRPr>
          </a:p>
          <a:p>
            <a:endParaRPr lang="en-US" sz="850" dirty="0">
              <a:solidFill>
                <a:srgbClr val="1E495E"/>
              </a:solidFill>
              <a:latin typeface="Avenir Next Medium" panose="020B0503020202020204" pitchFamily="34" charset="0"/>
            </a:endParaRPr>
          </a:p>
        </p:txBody>
      </p:sp>
      <p:sp>
        <p:nvSpPr>
          <p:cNvPr id="24" name="TextBox 23">
            <a:extLst>
              <a:ext uri="{FF2B5EF4-FFF2-40B4-BE49-F238E27FC236}">
                <a16:creationId xmlns:a16="http://schemas.microsoft.com/office/drawing/2014/main" id="{6E405655-41CF-ED46-A132-FEBD85AD7491}"/>
              </a:ext>
            </a:extLst>
          </p:cNvPr>
          <p:cNvSpPr txBox="1"/>
          <p:nvPr/>
        </p:nvSpPr>
        <p:spPr>
          <a:xfrm>
            <a:off x="6974630" y="5458436"/>
            <a:ext cx="1570303" cy="707886"/>
          </a:xfrm>
          <a:prstGeom prst="rect">
            <a:avLst/>
          </a:prstGeom>
          <a:noFill/>
        </p:spPr>
        <p:txBody>
          <a:bodyPr wrap="square" rtlCol="0">
            <a:spAutoFit/>
          </a:bodyPr>
          <a:lstStyle/>
          <a:p>
            <a:pPr algn="ctr"/>
            <a:endParaRPr lang="en-US" sz="1000" dirty="0" smtClean="0">
              <a:solidFill>
                <a:srgbClr val="1E495E"/>
              </a:solidFill>
              <a:latin typeface="Century Gothic" panose="020B0502020202020204" pitchFamily="34" charset="0"/>
            </a:endParaRPr>
          </a:p>
          <a:p>
            <a:pPr algn="ctr"/>
            <a:endParaRPr lang="en-US" sz="1000" dirty="0">
              <a:solidFill>
                <a:srgbClr val="1E495E"/>
              </a:solidFill>
              <a:latin typeface="Century Gothic" panose="020B0502020202020204" pitchFamily="34" charset="0"/>
            </a:endParaRPr>
          </a:p>
          <a:p>
            <a:pPr algn="ctr"/>
            <a:endParaRPr lang="en-US" sz="1000" dirty="0" smtClean="0">
              <a:solidFill>
                <a:srgbClr val="1E495E"/>
              </a:solidFill>
              <a:latin typeface="Century Gothic" panose="020B0502020202020204" pitchFamily="34" charset="0"/>
            </a:endParaRPr>
          </a:p>
          <a:p>
            <a:pPr algn="ctr"/>
            <a:r>
              <a:rPr lang="en-US" sz="1000" dirty="0" smtClean="0">
                <a:solidFill>
                  <a:srgbClr val="1E495E"/>
                </a:solidFill>
                <a:latin typeface="Century Gothic" panose="020B0502020202020204" pitchFamily="34" charset="0"/>
              </a:rPr>
              <a:t>   </a:t>
            </a:r>
            <a:endParaRPr lang="en-US" sz="1000" dirty="0">
              <a:solidFill>
                <a:srgbClr val="1E495E"/>
              </a:solidFill>
              <a:latin typeface="Century Gothic" panose="020B0502020202020204" pitchFamily="34" charset="0"/>
            </a:endParaRPr>
          </a:p>
        </p:txBody>
      </p:sp>
      <p:sp>
        <p:nvSpPr>
          <p:cNvPr id="25" name="TextBox 24">
            <a:extLst>
              <a:ext uri="{FF2B5EF4-FFF2-40B4-BE49-F238E27FC236}">
                <a16:creationId xmlns:a16="http://schemas.microsoft.com/office/drawing/2014/main" id="{C1F4700B-E21C-6149-9A93-3174852727BB}"/>
              </a:ext>
            </a:extLst>
          </p:cNvPr>
          <p:cNvSpPr txBox="1"/>
          <p:nvPr/>
        </p:nvSpPr>
        <p:spPr>
          <a:xfrm>
            <a:off x="8653829" y="5766850"/>
            <a:ext cx="1648943" cy="754053"/>
          </a:xfrm>
          <a:prstGeom prst="rect">
            <a:avLst/>
          </a:prstGeom>
          <a:noFill/>
        </p:spPr>
        <p:txBody>
          <a:bodyPr wrap="square" rtlCol="0">
            <a:spAutoFit/>
          </a:bodyPr>
          <a:lstStyle/>
          <a:p>
            <a:pPr algn="ctr"/>
            <a:r>
              <a:rPr lang="en-US" sz="1100" dirty="0" smtClean="0">
                <a:solidFill>
                  <a:srgbClr val="1E495E"/>
                </a:solidFill>
                <a:latin typeface="Century Gothic" panose="020B0502020202020204" pitchFamily="34" charset="0"/>
              </a:rPr>
              <a:t> Vegetable </a:t>
            </a:r>
          </a:p>
          <a:p>
            <a:pPr algn="ctr"/>
            <a:r>
              <a:rPr lang="en-US" sz="1100" dirty="0" smtClean="0">
                <a:solidFill>
                  <a:srgbClr val="1E495E"/>
                </a:solidFill>
                <a:latin typeface="Century Gothic" panose="020B0502020202020204" pitchFamily="34" charset="0"/>
              </a:rPr>
              <a:t>soup</a:t>
            </a:r>
            <a:endParaRPr lang="en-US" sz="1100" dirty="0">
              <a:solidFill>
                <a:srgbClr val="1E495E"/>
              </a:solidFill>
              <a:latin typeface="Century Gothic" panose="020B0502020202020204" pitchFamily="34" charset="0"/>
            </a:endParaRPr>
          </a:p>
          <a:p>
            <a:pPr algn="ctr"/>
            <a:r>
              <a:rPr lang="en-US" sz="1100" dirty="0" smtClean="0">
                <a:solidFill>
                  <a:srgbClr val="1E495E"/>
                </a:solidFill>
                <a:latin typeface="Century Gothic" panose="020B0502020202020204" pitchFamily="34" charset="0"/>
              </a:rPr>
              <a:t>(v)</a:t>
            </a:r>
            <a:endParaRPr lang="en-US" sz="1100" dirty="0">
              <a:solidFill>
                <a:srgbClr val="1E495E"/>
              </a:solidFill>
              <a:latin typeface="Century Gothic" panose="020B0502020202020204" pitchFamily="34" charset="0"/>
            </a:endParaRPr>
          </a:p>
          <a:p>
            <a:pPr algn="ctr"/>
            <a:endParaRPr lang="en-GB" sz="1000" dirty="0">
              <a:solidFill>
                <a:srgbClr val="1E495E"/>
              </a:solidFill>
            </a:endParaRPr>
          </a:p>
        </p:txBody>
      </p:sp>
      <p:sp>
        <p:nvSpPr>
          <p:cNvPr id="26" name="TextBox 25">
            <a:extLst>
              <a:ext uri="{FF2B5EF4-FFF2-40B4-BE49-F238E27FC236}">
                <a16:creationId xmlns:a16="http://schemas.microsoft.com/office/drawing/2014/main" id="{6E2F1758-4A6D-984B-A451-76804C3D2F4B}"/>
              </a:ext>
            </a:extLst>
          </p:cNvPr>
          <p:cNvSpPr txBox="1"/>
          <p:nvPr/>
        </p:nvSpPr>
        <p:spPr>
          <a:xfrm>
            <a:off x="502048" y="2216581"/>
            <a:ext cx="1515533" cy="369332"/>
          </a:xfrm>
          <a:prstGeom prst="rect">
            <a:avLst/>
          </a:prstGeom>
          <a:noFill/>
        </p:spPr>
        <p:txBody>
          <a:bodyPr wrap="square" rtlCol="0">
            <a:spAutoFit/>
          </a:bodyPr>
          <a:lstStyle/>
          <a:p>
            <a:endParaRPr lang="en-GB" dirty="0">
              <a:solidFill>
                <a:srgbClr val="B99C5E"/>
              </a:solidFill>
            </a:endParaRPr>
          </a:p>
        </p:txBody>
      </p:sp>
      <p:sp>
        <p:nvSpPr>
          <p:cNvPr id="27" name="TextBox 26">
            <a:extLst>
              <a:ext uri="{FF2B5EF4-FFF2-40B4-BE49-F238E27FC236}">
                <a16:creationId xmlns:a16="http://schemas.microsoft.com/office/drawing/2014/main" id="{1C494F21-5A7B-F14F-A2C1-34D5CC3A4886}"/>
              </a:ext>
            </a:extLst>
          </p:cNvPr>
          <p:cNvSpPr txBox="1"/>
          <p:nvPr/>
        </p:nvSpPr>
        <p:spPr>
          <a:xfrm>
            <a:off x="591825" y="3259564"/>
            <a:ext cx="1515533" cy="646331"/>
          </a:xfrm>
          <a:prstGeom prst="rect">
            <a:avLst/>
          </a:prstGeom>
          <a:noFill/>
        </p:spPr>
        <p:txBody>
          <a:bodyPr wrap="square" rtlCol="0">
            <a:spAutoFit/>
          </a:bodyPr>
          <a:lstStyle/>
          <a:p>
            <a:pPr algn="ctr"/>
            <a:r>
              <a:rPr lang="en-GB" dirty="0">
                <a:solidFill>
                  <a:srgbClr val="B99C5E"/>
                </a:solidFill>
              </a:rPr>
              <a:t>The Chef’s Special</a:t>
            </a:r>
          </a:p>
        </p:txBody>
      </p:sp>
      <p:sp>
        <p:nvSpPr>
          <p:cNvPr id="28" name="TextBox 27">
            <a:extLst>
              <a:ext uri="{FF2B5EF4-FFF2-40B4-BE49-F238E27FC236}">
                <a16:creationId xmlns:a16="http://schemas.microsoft.com/office/drawing/2014/main" id="{E3131110-1658-2C4A-ABF7-0621AA582B81}"/>
              </a:ext>
            </a:extLst>
          </p:cNvPr>
          <p:cNvSpPr txBox="1"/>
          <p:nvPr/>
        </p:nvSpPr>
        <p:spPr>
          <a:xfrm>
            <a:off x="171349" y="4489415"/>
            <a:ext cx="1936010" cy="646331"/>
          </a:xfrm>
          <a:prstGeom prst="rect">
            <a:avLst/>
          </a:prstGeom>
          <a:noFill/>
        </p:spPr>
        <p:txBody>
          <a:bodyPr wrap="square" rtlCol="0">
            <a:spAutoFit/>
          </a:bodyPr>
          <a:lstStyle/>
          <a:p>
            <a:pPr algn="ctr"/>
            <a:r>
              <a:rPr lang="en-GB" dirty="0">
                <a:solidFill>
                  <a:srgbClr val="B99C5E"/>
                </a:solidFill>
              </a:rPr>
              <a:t>Vegetarian </a:t>
            </a:r>
            <a:endParaRPr lang="en-GB" dirty="0" smtClean="0">
              <a:solidFill>
                <a:srgbClr val="B99C5E"/>
              </a:solidFill>
            </a:endParaRPr>
          </a:p>
          <a:p>
            <a:pPr algn="ctr"/>
            <a:r>
              <a:rPr lang="en-GB" dirty="0" smtClean="0">
                <a:solidFill>
                  <a:srgbClr val="B99C5E"/>
                </a:solidFill>
              </a:rPr>
              <a:t>&amp; </a:t>
            </a:r>
            <a:r>
              <a:rPr lang="en-GB" dirty="0">
                <a:solidFill>
                  <a:srgbClr val="B99C5E"/>
                </a:solidFill>
              </a:rPr>
              <a:t>Plant Based </a:t>
            </a:r>
          </a:p>
        </p:txBody>
      </p:sp>
      <p:sp>
        <p:nvSpPr>
          <p:cNvPr id="29" name="TextBox 28">
            <a:extLst>
              <a:ext uri="{FF2B5EF4-FFF2-40B4-BE49-F238E27FC236}">
                <a16:creationId xmlns:a16="http://schemas.microsoft.com/office/drawing/2014/main" id="{A8426A37-F545-314B-B1BB-40D7E9BA0650}"/>
              </a:ext>
            </a:extLst>
          </p:cNvPr>
          <p:cNvSpPr txBox="1"/>
          <p:nvPr/>
        </p:nvSpPr>
        <p:spPr>
          <a:xfrm>
            <a:off x="600631" y="5671600"/>
            <a:ext cx="1515533" cy="369332"/>
          </a:xfrm>
          <a:prstGeom prst="rect">
            <a:avLst/>
          </a:prstGeom>
          <a:noFill/>
        </p:spPr>
        <p:txBody>
          <a:bodyPr wrap="square" rtlCol="0">
            <a:spAutoFit/>
          </a:bodyPr>
          <a:lstStyle/>
          <a:p>
            <a:pPr algn="ctr"/>
            <a:r>
              <a:rPr lang="en-GB" dirty="0">
                <a:solidFill>
                  <a:srgbClr val="B99C5E"/>
                </a:solidFill>
              </a:rPr>
              <a:t>Fresh Soup </a:t>
            </a:r>
          </a:p>
        </p:txBody>
      </p:sp>
      <p:sp>
        <p:nvSpPr>
          <p:cNvPr id="31" name="TextBox 30">
            <a:extLst>
              <a:ext uri="{FF2B5EF4-FFF2-40B4-BE49-F238E27FC236}">
                <a16:creationId xmlns:a16="http://schemas.microsoft.com/office/drawing/2014/main" id="{635D9430-A5B3-D048-BAE2-D542982A0090}"/>
              </a:ext>
            </a:extLst>
          </p:cNvPr>
          <p:cNvSpPr txBox="1"/>
          <p:nvPr/>
        </p:nvSpPr>
        <p:spPr>
          <a:xfrm>
            <a:off x="380027" y="6902558"/>
            <a:ext cx="9864640" cy="646331"/>
          </a:xfrm>
          <a:prstGeom prst="rect">
            <a:avLst/>
          </a:prstGeom>
          <a:noFill/>
        </p:spPr>
        <p:txBody>
          <a:bodyPr wrap="square" rtlCol="0">
            <a:spAutoFit/>
          </a:bodyPr>
          <a:lstStyle/>
          <a:p>
            <a:r>
              <a:rPr lang="en-GB" sz="1200" dirty="0">
                <a:solidFill>
                  <a:srgbClr val="1E495E"/>
                </a:solidFill>
                <a:latin typeface="Century Gothic" panose="020B0502020202020204" pitchFamily="34" charset="0"/>
              </a:rPr>
              <a:t>FOOD ALLERGIES AND INTOLERANCES.</a:t>
            </a:r>
            <a:r>
              <a:rPr lang="en-GB" dirty="0">
                <a:solidFill>
                  <a:srgbClr val="1E495E"/>
                </a:solidFill>
                <a:latin typeface="Century Gothic" panose="020B0502020202020204" pitchFamily="34" charset="0"/>
              </a:rPr>
              <a:t> </a:t>
            </a:r>
            <a:r>
              <a:rPr lang="en-GB" sz="900" dirty="0">
                <a:solidFill>
                  <a:srgbClr val="1E495E"/>
                </a:solidFill>
                <a:latin typeface="Century Gothic" panose="020B0502020202020204" pitchFamily="34" charset="0"/>
              </a:rPr>
              <a:t>Whilst we take every precaution to reduce the risks of cross contamination, please be aware that we prepare many of our products on site. Consequently there may be traces of various allergens present across our product range, Please speak with one of our Allergy Champions if you have any questions.</a:t>
            </a:r>
          </a:p>
        </p:txBody>
      </p:sp>
      <p:sp>
        <p:nvSpPr>
          <p:cNvPr id="33" name="TextBox 32">
            <a:extLst>
              <a:ext uri="{FF2B5EF4-FFF2-40B4-BE49-F238E27FC236}">
                <a16:creationId xmlns:a16="http://schemas.microsoft.com/office/drawing/2014/main" id="{4C83193A-84A5-EB4A-ADF8-5C5678C40E21}"/>
              </a:ext>
            </a:extLst>
          </p:cNvPr>
          <p:cNvSpPr txBox="1"/>
          <p:nvPr/>
        </p:nvSpPr>
        <p:spPr>
          <a:xfrm>
            <a:off x="380027" y="2322244"/>
            <a:ext cx="1704066" cy="461665"/>
          </a:xfrm>
          <a:prstGeom prst="rect">
            <a:avLst/>
          </a:prstGeom>
          <a:noFill/>
        </p:spPr>
        <p:txBody>
          <a:bodyPr wrap="square" rtlCol="0">
            <a:spAutoFit/>
          </a:bodyPr>
          <a:lstStyle/>
          <a:p>
            <a:pPr algn="ctr"/>
            <a:r>
              <a:rPr lang="en-GB" sz="1200" dirty="0">
                <a:solidFill>
                  <a:srgbClr val="B99C5E"/>
                </a:solidFill>
              </a:rPr>
              <a:t>Week commencing </a:t>
            </a:r>
          </a:p>
          <a:p>
            <a:pPr algn="ctr"/>
            <a:r>
              <a:rPr lang="en-GB" sz="1200" dirty="0" smtClean="0">
                <a:solidFill>
                  <a:srgbClr val="B99C5E"/>
                </a:solidFill>
              </a:rPr>
              <a:t>18/09/23</a:t>
            </a:r>
            <a:endParaRPr lang="en-GB" sz="1200" dirty="0">
              <a:solidFill>
                <a:srgbClr val="B99C5E"/>
              </a:solidFill>
            </a:endParaRPr>
          </a:p>
        </p:txBody>
      </p:sp>
      <p:sp>
        <p:nvSpPr>
          <p:cNvPr id="38" name="TextBox 37">
            <a:extLst>
              <a:ext uri="{FF2B5EF4-FFF2-40B4-BE49-F238E27FC236}">
                <a16:creationId xmlns:a16="http://schemas.microsoft.com/office/drawing/2014/main" id="{ED9ED19C-9525-9B43-B601-EDC4ED37706B}"/>
              </a:ext>
            </a:extLst>
          </p:cNvPr>
          <p:cNvSpPr txBox="1"/>
          <p:nvPr/>
        </p:nvSpPr>
        <p:spPr>
          <a:xfrm>
            <a:off x="2213972" y="2381757"/>
            <a:ext cx="1422400" cy="307777"/>
          </a:xfrm>
          <a:prstGeom prst="rect">
            <a:avLst/>
          </a:prstGeom>
          <a:noFill/>
        </p:spPr>
        <p:txBody>
          <a:bodyPr wrap="square" rtlCol="0">
            <a:spAutoFit/>
          </a:bodyPr>
          <a:lstStyle/>
          <a:p>
            <a:pPr algn="ctr"/>
            <a:r>
              <a:rPr lang="en-GB" sz="1400" dirty="0">
                <a:solidFill>
                  <a:srgbClr val="1E495E"/>
                </a:solidFill>
              </a:rPr>
              <a:t>MONDAY</a:t>
            </a:r>
            <a:endParaRPr lang="en-US" sz="1400" dirty="0">
              <a:solidFill>
                <a:srgbClr val="1E495E"/>
              </a:solidFill>
            </a:endParaRPr>
          </a:p>
        </p:txBody>
      </p:sp>
      <p:sp>
        <p:nvSpPr>
          <p:cNvPr id="39" name="TextBox 38">
            <a:extLst>
              <a:ext uri="{FF2B5EF4-FFF2-40B4-BE49-F238E27FC236}">
                <a16:creationId xmlns:a16="http://schemas.microsoft.com/office/drawing/2014/main" id="{B2815645-D4EC-6D40-981A-911C49AF47AE}"/>
              </a:ext>
            </a:extLst>
          </p:cNvPr>
          <p:cNvSpPr txBox="1"/>
          <p:nvPr/>
        </p:nvSpPr>
        <p:spPr>
          <a:xfrm>
            <a:off x="3882453" y="2407525"/>
            <a:ext cx="1422400" cy="307777"/>
          </a:xfrm>
          <a:prstGeom prst="rect">
            <a:avLst/>
          </a:prstGeom>
          <a:noFill/>
        </p:spPr>
        <p:txBody>
          <a:bodyPr wrap="square" rtlCol="0">
            <a:spAutoFit/>
          </a:bodyPr>
          <a:lstStyle/>
          <a:p>
            <a:pPr algn="ctr"/>
            <a:r>
              <a:rPr lang="en-GB" sz="1400" dirty="0">
                <a:solidFill>
                  <a:srgbClr val="1E495E"/>
                </a:solidFill>
              </a:rPr>
              <a:t>TUESDAY</a:t>
            </a:r>
            <a:endParaRPr lang="en-US" sz="1400" dirty="0">
              <a:solidFill>
                <a:srgbClr val="1E495E"/>
              </a:solidFill>
            </a:endParaRPr>
          </a:p>
        </p:txBody>
      </p:sp>
      <p:sp>
        <p:nvSpPr>
          <p:cNvPr id="40" name="TextBox 39">
            <a:extLst>
              <a:ext uri="{FF2B5EF4-FFF2-40B4-BE49-F238E27FC236}">
                <a16:creationId xmlns:a16="http://schemas.microsoft.com/office/drawing/2014/main" id="{02197926-8174-D74D-B9BF-13DD6F6D18FC}"/>
              </a:ext>
            </a:extLst>
          </p:cNvPr>
          <p:cNvSpPr txBox="1"/>
          <p:nvPr/>
        </p:nvSpPr>
        <p:spPr>
          <a:xfrm>
            <a:off x="5539064" y="2407525"/>
            <a:ext cx="1422400" cy="307777"/>
          </a:xfrm>
          <a:prstGeom prst="rect">
            <a:avLst/>
          </a:prstGeom>
          <a:noFill/>
        </p:spPr>
        <p:txBody>
          <a:bodyPr wrap="square" rtlCol="0">
            <a:spAutoFit/>
          </a:bodyPr>
          <a:lstStyle/>
          <a:p>
            <a:pPr algn="ctr"/>
            <a:r>
              <a:rPr lang="en-GB" sz="1400" dirty="0">
                <a:solidFill>
                  <a:srgbClr val="1E495E"/>
                </a:solidFill>
              </a:rPr>
              <a:t>WEDNESDAY</a:t>
            </a:r>
            <a:endParaRPr lang="en-US" sz="1400" dirty="0">
              <a:solidFill>
                <a:srgbClr val="1E495E"/>
              </a:solidFill>
            </a:endParaRPr>
          </a:p>
        </p:txBody>
      </p:sp>
      <p:sp>
        <p:nvSpPr>
          <p:cNvPr id="41" name="TextBox 40">
            <a:extLst>
              <a:ext uri="{FF2B5EF4-FFF2-40B4-BE49-F238E27FC236}">
                <a16:creationId xmlns:a16="http://schemas.microsoft.com/office/drawing/2014/main" id="{58158E43-B824-5A45-B3C6-DF89437CCBD9}"/>
              </a:ext>
            </a:extLst>
          </p:cNvPr>
          <p:cNvSpPr txBox="1"/>
          <p:nvPr/>
        </p:nvSpPr>
        <p:spPr>
          <a:xfrm>
            <a:off x="7181146" y="2407524"/>
            <a:ext cx="1422400" cy="307777"/>
          </a:xfrm>
          <a:prstGeom prst="rect">
            <a:avLst/>
          </a:prstGeom>
          <a:noFill/>
        </p:spPr>
        <p:txBody>
          <a:bodyPr wrap="square" rtlCol="0">
            <a:spAutoFit/>
          </a:bodyPr>
          <a:lstStyle/>
          <a:p>
            <a:pPr algn="ctr"/>
            <a:r>
              <a:rPr lang="en-GB" sz="1400" dirty="0">
                <a:solidFill>
                  <a:srgbClr val="1E495E"/>
                </a:solidFill>
              </a:rPr>
              <a:t>THURSDAY</a:t>
            </a:r>
            <a:endParaRPr lang="en-US" sz="1400" dirty="0">
              <a:solidFill>
                <a:srgbClr val="1E495E"/>
              </a:solidFill>
            </a:endParaRPr>
          </a:p>
        </p:txBody>
      </p:sp>
      <p:sp>
        <p:nvSpPr>
          <p:cNvPr id="42" name="TextBox 41">
            <a:extLst>
              <a:ext uri="{FF2B5EF4-FFF2-40B4-BE49-F238E27FC236}">
                <a16:creationId xmlns:a16="http://schemas.microsoft.com/office/drawing/2014/main" id="{68FF3BF5-95E1-9645-B97F-68E6E3AB3CC1}"/>
              </a:ext>
            </a:extLst>
          </p:cNvPr>
          <p:cNvSpPr txBox="1"/>
          <p:nvPr/>
        </p:nvSpPr>
        <p:spPr>
          <a:xfrm>
            <a:off x="8793269" y="2426550"/>
            <a:ext cx="1422400" cy="307777"/>
          </a:xfrm>
          <a:prstGeom prst="rect">
            <a:avLst/>
          </a:prstGeom>
          <a:noFill/>
        </p:spPr>
        <p:txBody>
          <a:bodyPr wrap="square" rtlCol="0">
            <a:spAutoFit/>
          </a:bodyPr>
          <a:lstStyle/>
          <a:p>
            <a:pPr algn="ctr"/>
            <a:r>
              <a:rPr lang="en-GB" sz="1400" dirty="0">
                <a:solidFill>
                  <a:srgbClr val="1E495E"/>
                </a:solidFill>
              </a:rPr>
              <a:t>FRIDAY</a:t>
            </a:r>
            <a:endParaRPr lang="en-US" sz="1400" dirty="0">
              <a:solidFill>
                <a:srgbClr val="1E495E"/>
              </a:solidFill>
            </a:endParaRPr>
          </a:p>
        </p:txBody>
      </p:sp>
      <p:sp>
        <p:nvSpPr>
          <p:cNvPr id="4" name="TextBox 3"/>
          <p:cNvSpPr txBox="1"/>
          <p:nvPr/>
        </p:nvSpPr>
        <p:spPr>
          <a:xfrm>
            <a:off x="7062826" y="3218725"/>
            <a:ext cx="1543412" cy="3300904"/>
          </a:xfrm>
          <a:prstGeom prst="rect">
            <a:avLst/>
          </a:prstGeom>
          <a:noFill/>
        </p:spPr>
        <p:txBody>
          <a:bodyPr wrap="square" rtlCol="0">
            <a:spAutoFit/>
          </a:bodyPr>
          <a:lstStyle/>
          <a:p>
            <a:pPr algn="ctr"/>
            <a:r>
              <a:rPr lang="en-GB" sz="1000" dirty="0" smtClean="0">
                <a:solidFill>
                  <a:srgbClr val="1E495E"/>
                </a:solidFill>
                <a:latin typeface="Century Gothic" panose="020B0502020202020204" pitchFamily="34" charset="0"/>
              </a:rPr>
              <a:t>Green Thai chicken curry served with wild rice and salad </a:t>
            </a:r>
            <a:endParaRPr lang="en-GB" sz="1000" dirty="0" smtClean="0">
              <a:solidFill>
                <a:srgbClr val="1E495E"/>
              </a:solidFill>
              <a:latin typeface="Century Gothic" panose="020B0502020202020204" pitchFamily="34" charset="0"/>
            </a:endParaRPr>
          </a:p>
          <a:p>
            <a:pPr algn="ctr"/>
            <a:endParaRPr lang="en-GB" sz="1050" dirty="0" smtClean="0">
              <a:solidFill>
                <a:srgbClr val="1E495E"/>
              </a:solidFill>
              <a:latin typeface="Century Gothic" panose="020B0502020202020204" pitchFamily="34" charset="0"/>
            </a:endParaRPr>
          </a:p>
          <a:p>
            <a:pPr algn="ctr"/>
            <a:endParaRPr lang="en-GB" sz="1050" dirty="0">
              <a:solidFill>
                <a:srgbClr val="1E495E"/>
              </a:solidFill>
              <a:latin typeface="Century Gothic" panose="020B0502020202020204" pitchFamily="34" charset="0"/>
            </a:endParaRPr>
          </a:p>
          <a:p>
            <a:pPr algn="ctr"/>
            <a:endParaRPr lang="en-GB" sz="1050" dirty="0" smtClean="0">
              <a:solidFill>
                <a:srgbClr val="1E495E"/>
              </a:solidFill>
              <a:latin typeface="Century Gothic" panose="020B0502020202020204" pitchFamily="34" charset="0"/>
            </a:endParaRPr>
          </a:p>
          <a:p>
            <a:pPr algn="ctr"/>
            <a:endParaRPr lang="en-GB" sz="1050" dirty="0" smtClean="0">
              <a:solidFill>
                <a:srgbClr val="1E495E"/>
              </a:solidFill>
              <a:latin typeface="Century Gothic" panose="020B0502020202020204" pitchFamily="34" charset="0"/>
            </a:endParaRPr>
          </a:p>
          <a:p>
            <a:pPr algn="ctr"/>
            <a:r>
              <a:rPr lang="en-GB" sz="1050" dirty="0" smtClean="0">
                <a:solidFill>
                  <a:srgbClr val="1E495E"/>
                </a:solidFill>
                <a:latin typeface="Century Gothic" panose="020B0502020202020204" pitchFamily="34" charset="0"/>
              </a:rPr>
              <a:t>Quorn </a:t>
            </a:r>
            <a:r>
              <a:rPr lang="en-GB" sz="1050" dirty="0" err="1" smtClean="0">
                <a:solidFill>
                  <a:srgbClr val="1E495E"/>
                </a:solidFill>
                <a:latin typeface="Century Gothic" panose="020B0502020202020204" pitchFamily="34" charset="0"/>
              </a:rPr>
              <a:t>Keema</a:t>
            </a:r>
            <a:r>
              <a:rPr lang="en-GB" sz="1050" dirty="0" smtClean="0">
                <a:solidFill>
                  <a:srgbClr val="1E495E"/>
                </a:solidFill>
                <a:latin typeface="Century Gothic" panose="020B0502020202020204" pitchFamily="34" charset="0"/>
              </a:rPr>
              <a:t> curry served with wild rice, naan bread and salad </a:t>
            </a:r>
            <a:endParaRPr lang="en-GB" sz="1050" dirty="0" smtClean="0">
              <a:solidFill>
                <a:srgbClr val="1E495E"/>
              </a:solidFill>
              <a:latin typeface="Century Gothic" panose="020B0502020202020204" pitchFamily="34" charset="0"/>
            </a:endParaRPr>
          </a:p>
          <a:p>
            <a:pPr algn="ctr"/>
            <a:endParaRPr lang="en-GB" sz="1050" dirty="0" smtClean="0">
              <a:solidFill>
                <a:srgbClr val="1E495E"/>
              </a:solidFill>
              <a:latin typeface="Century Gothic" panose="020B0502020202020204" pitchFamily="34" charset="0"/>
            </a:endParaRPr>
          </a:p>
          <a:p>
            <a:pPr algn="ctr"/>
            <a:endParaRPr lang="en-GB" sz="1050" dirty="0">
              <a:solidFill>
                <a:srgbClr val="1E495E"/>
              </a:solidFill>
              <a:latin typeface="Century Gothic" panose="020B0502020202020204" pitchFamily="34" charset="0"/>
            </a:endParaRPr>
          </a:p>
          <a:p>
            <a:pPr algn="ctr"/>
            <a:endParaRPr lang="en-GB" sz="1050" dirty="0">
              <a:solidFill>
                <a:srgbClr val="1E495E"/>
              </a:solidFill>
              <a:latin typeface="Century Gothic" panose="020B0502020202020204" pitchFamily="34" charset="0"/>
            </a:endParaRPr>
          </a:p>
          <a:p>
            <a:pPr algn="ctr"/>
            <a:endParaRPr lang="en-GB" sz="1050" dirty="0">
              <a:solidFill>
                <a:srgbClr val="1E495E"/>
              </a:solidFill>
              <a:latin typeface="Century Gothic" panose="020B0502020202020204" pitchFamily="34" charset="0"/>
            </a:endParaRPr>
          </a:p>
          <a:p>
            <a:pPr algn="ctr"/>
            <a:endParaRPr lang="en-GB" sz="1050" dirty="0">
              <a:solidFill>
                <a:srgbClr val="1E495E"/>
              </a:solidFill>
              <a:latin typeface="Century Gothic" panose="020B0502020202020204" pitchFamily="34" charset="0"/>
            </a:endParaRPr>
          </a:p>
          <a:p>
            <a:pPr algn="ctr"/>
            <a:r>
              <a:rPr lang="en-GB" sz="1050" dirty="0" smtClean="0">
                <a:solidFill>
                  <a:srgbClr val="1E495E"/>
                </a:solidFill>
                <a:latin typeface="Century Gothic" panose="020B0502020202020204" pitchFamily="34" charset="0"/>
              </a:rPr>
              <a:t>Cream of onion</a:t>
            </a:r>
            <a:r>
              <a:rPr lang="en-GB" sz="1050" dirty="0" smtClean="0">
                <a:solidFill>
                  <a:srgbClr val="1E495E"/>
                </a:solidFill>
                <a:latin typeface="Century Gothic" panose="020B0502020202020204" pitchFamily="34" charset="0"/>
              </a:rPr>
              <a:t> </a:t>
            </a:r>
            <a:r>
              <a:rPr lang="en-GB" sz="1050" dirty="0" smtClean="0">
                <a:solidFill>
                  <a:srgbClr val="1E495E"/>
                </a:solidFill>
                <a:latin typeface="Century Gothic" panose="020B0502020202020204" pitchFamily="34" charset="0"/>
              </a:rPr>
              <a:t>soup </a:t>
            </a:r>
          </a:p>
          <a:p>
            <a:pPr algn="ctr"/>
            <a:r>
              <a:rPr lang="en-GB" sz="1050" dirty="0" smtClean="0">
                <a:solidFill>
                  <a:srgbClr val="1E495E"/>
                </a:solidFill>
                <a:latin typeface="Century Gothic" panose="020B0502020202020204" pitchFamily="34" charset="0"/>
              </a:rPr>
              <a:t>(v)</a:t>
            </a:r>
          </a:p>
          <a:p>
            <a:pPr algn="ctr"/>
            <a:endParaRPr lang="en-GB" sz="1050" dirty="0">
              <a:solidFill>
                <a:srgbClr val="1E495E"/>
              </a:solidFill>
              <a:latin typeface="Century Gothic" panose="020B0502020202020204" pitchFamily="34" charset="0"/>
            </a:endParaRPr>
          </a:p>
        </p:txBody>
      </p:sp>
      <p:sp>
        <p:nvSpPr>
          <p:cNvPr id="5" name="TextBox 4"/>
          <p:cNvSpPr txBox="1"/>
          <p:nvPr/>
        </p:nvSpPr>
        <p:spPr>
          <a:xfrm>
            <a:off x="3717086" y="4411852"/>
            <a:ext cx="1376361" cy="246221"/>
          </a:xfrm>
          <a:prstGeom prst="rect">
            <a:avLst/>
          </a:prstGeom>
          <a:noFill/>
        </p:spPr>
        <p:txBody>
          <a:bodyPr wrap="square" rtlCol="0">
            <a:spAutoFit/>
          </a:bodyPr>
          <a:lstStyle/>
          <a:p>
            <a:pPr lvl="0" algn="ctr"/>
            <a:endParaRPr lang="en-GB" sz="1000" dirty="0">
              <a:solidFill>
                <a:srgbClr val="1E495E"/>
              </a:solidFill>
            </a:endParaRPr>
          </a:p>
        </p:txBody>
      </p:sp>
      <p:sp>
        <p:nvSpPr>
          <p:cNvPr id="32" name="TextBox 31"/>
          <p:cNvSpPr txBox="1"/>
          <p:nvPr/>
        </p:nvSpPr>
        <p:spPr>
          <a:xfrm>
            <a:off x="2135287" y="4350440"/>
            <a:ext cx="1300221" cy="900246"/>
          </a:xfrm>
          <a:prstGeom prst="rect">
            <a:avLst/>
          </a:prstGeom>
          <a:noFill/>
        </p:spPr>
        <p:txBody>
          <a:bodyPr wrap="square" rtlCol="0">
            <a:spAutoFit/>
          </a:bodyPr>
          <a:lstStyle/>
          <a:p>
            <a:pPr lvl="0" algn="ctr"/>
            <a:r>
              <a:rPr lang="en-GB" sz="1050" dirty="0" smtClean="0">
                <a:solidFill>
                  <a:srgbClr val="1E495E"/>
                </a:solidFill>
                <a:latin typeface="Century Gothic" panose="020B0502020202020204" pitchFamily="34" charset="0"/>
              </a:rPr>
              <a:t>Wild mushroom stroganoff served with Vegetable Rice and salad </a:t>
            </a:r>
            <a:endParaRPr lang="en-GB" sz="1050" dirty="0">
              <a:solidFill>
                <a:srgbClr val="1E495E"/>
              </a:solidFill>
              <a:latin typeface="Century Gothic" panose="020B0502020202020204" pitchFamily="34" charset="0"/>
            </a:endParaRPr>
          </a:p>
        </p:txBody>
      </p:sp>
      <p:sp>
        <p:nvSpPr>
          <p:cNvPr id="44" name="TextBox 43"/>
          <p:cNvSpPr txBox="1"/>
          <p:nvPr/>
        </p:nvSpPr>
        <p:spPr>
          <a:xfrm>
            <a:off x="8812354" y="4420137"/>
            <a:ext cx="1331891" cy="577081"/>
          </a:xfrm>
          <a:prstGeom prst="rect">
            <a:avLst/>
          </a:prstGeom>
          <a:noFill/>
        </p:spPr>
        <p:txBody>
          <a:bodyPr wrap="square" rtlCol="0">
            <a:spAutoFit/>
          </a:bodyPr>
          <a:lstStyle/>
          <a:p>
            <a:pPr algn="ctr"/>
            <a:r>
              <a:rPr lang="en-GB" sz="1050" dirty="0" smtClean="0">
                <a:solidFill>
                  <a:srgbClr val="1E495E"/>
                </a:solidFill>
                <a:latin typeface="Century Gothic" panose="020B0502020202020204" pitchFamily="34" charset="0"/>
              </a:rPr>
              <a:t>Vegan meatball sub served with chips and salad</a:t>
            </a:r>
            <a:endParaRPr lang="en-GB" sz="1050" dirty="0">
              <a:solidFill>
                <a:srgbClr val="1E495E"/>
              </a:solidFill>
              <a:latin typeface="Century Gothic" panose="020B0502020202020204" pitchFamily="34" charset="0"/>
            </a:endParaRPr>
          </a:p>
        </p:txBody>
      </p:sp>
      <p:sp>
        <p:nvSpPr>
          <p:cNvPr id="34" name="TextBox 33"/>
          <p:cNvSpPr txBox="1"/>
          <p:nvPr/>
        </p:nvSpPr>
        <p:spPr>
          <a:xfrm>
            <a:off x="5336024" y="2904975"/>
            <a:ext cx="1626895" cy="2015936"/>
          </a:xfrm>
          <a:prstGeom prst="rect">
            <a:avLst/>
          </a:prstGeom>
          <a:noFill/>
        </p:spPr>
        <p:txBody>
          <a:bodyPr wrap="square" rtlCol="0">
            <a:spAutoFit/>
          </a:bodyPr>
          <a:lstStyle/>
          <a:p>
            <a:pPr lvl="0" algn="ctr"/>
            <a:endParaRPr lang="en-GB" sz="1050" dirty="0">
              <a:solidFill>
                <a:srgbClr val="1E495E"/>
              </a:solidFill>
            </a:endParaRPr>
          </a:p>
          <a:p>
            <a:pPr lvl="0" algn="ctr"/>
            <a:endParaRPr lang="en-GB" sz="1050" dirty="0">
              <a:solidFill>
                <a:srgbClr val="1E495E"/>
              </a:solidFill>
            </a:endParaRPr>
          </a:p>
          <a:p>
            <a:pPr lvl="0" algn="ctr"/>
            <a:r>
              <a:rPr lang="en-GB" sz="1200" dirty="0" smtClean="0">
                <a:solidFill>
                  <a:schemeClr val="tx2"/>
                </a:solidFill>
                <a:latin typeface="Century Gothic" panose="020B0502020202020204" pitchFamily="34" charset="0"/>
              </a:rPr>
              <a:t>Cheese Burger </a:t>
            </a:r>
            <a:r>
              <a:rPr lang="en-GB" sz="1200" dirty="0" smtClean="0">
                <a:solidFill>
                  <a:schemeClr val="tx2"/>
                </a:solidFill>
                <a:latin typeface="Century Gothic" panose="020B0502020202020204" pitchFamily="34" charset="0"/>
              </a:rPr>
              <a:t>served with spicy fries and salad </a:t>
            </a:r>
            <a:endParaRPr lang="en-GB" sz="1200" dirty="0">
              <a:solidFill>
                <a:schemeClr val="tx2"/>
              </a:solidFill>
              <a:latin typeface="Century Gothic" panose="020B0502020202020204" pitchFamily="34" charset="0"/>
            </a:endParaRPr>
          </a:p>
          <a:p>
            <a:pPr lvl="0" algn="ctr"/>
            <a:endParaRPr lang="en-GB" sz="1000" dirty="0" smtClean="0">
              <a:solidFill>
                <a:schemeClr val="tx2"/>
              </a:solidFill>
              <a:latin typeface="Century Gothic" panose="020B0502020202020204" pitchFamily="34" charset="0"/>
            </a:endParaRPr>
          </a:p>
          <a:p>
            <a:pPr lvl="0" algn="ctr"/>
            <a:endParaRPr lang="en-GB" sz="1000" dirty="0">
              <a:solidFill>
                <a:schemeClr val="tx2"/>
              </a:solidFill>
              <a:latin typeface="Century Gothic" panose="020B0502020202020204" pitchFamily="34" charset="0"/>
            </a:endParaRPr>
          </a:p>
          <a:p>
            <a:pPr lvl="0" algn="ctr"/>
            <a:r>
              <a:rPr lang="en-GB" sz="1200" dirty="0" smtClean="0">
                <a:solidFill>
                  <a:schemeClr val="tx2"/>
                </a:solidFill>
                <a:latin typeface="Century Gothic" panose="020B0502020202020204" pitchFamily="34" charset="0"/>
              </a:rPr>
              <a:t>Spinach Falafel </a:t>
            </a:r>
            <a:r>
              <a:rPr lang="en-GB" sz="1200" dirty="0" smtClean="0">
                <a:solidFill>
                  <a:schemeClr val="tx2"/>
                </a:solidFill>
                <a:latin typeface="Century Gothic" panose="020B0502020202020204" pitchFamily="34" charset="0"/>
              </a:rPr>
              <a:t> </a:t>
            </a:r>
            <a:r>
              <a:rPr lang="en-GB" sz="1200" dirty="0" smtClean="0">
                <a:solidFill>
                  <a:schemeClr val="tx2"/>
                </a:solidFill>
                <a:latin typeface="Century Gothic" panose="020B0502020202020204" pitchFamily="34" charset="0"/>
              </a:rPr>
              <a:t>Burger served with spicy fries and salad  </a:t>
            </a:r>
          </a:p>
        </p:txBody>
      </p:sp>
      <p:sp>
        <p:nvSpPr>
          <p:cNvPr id="47" name="TextBox 46"/>
          <p:cNvSpPr txBox="1"/>
          <p:nvPr/>
        </p:nvSpPr>
        <p:spPr>
          <a:xfrm>
            <a:off x="3689159" y="4350440"/>
            <a:ext cx="1646096" cy="553998"/>
          </a:xfrm>
          <a:prstGeom prst="rect">
            <a:avLst/>
          </a:prstGeom>
          <a:noFill/>
        </p:spPr>
        <p:txBody>
          <a:bodyPr wrap="square" rtlCol="0">
            <a:spAutoFit/>
          </a:bodyPr>
          <a:lstStyle/>
          <a:p>
            <a:pPr lvl="0" algn="ctr"/>
            <a:r>
              <a:rPr lang="en-GB" sz="1000" dirty="0" smtClean="0">
                <a:solidFill>
                  <a:srgbClr val="1E495E"/>
                </a:solidFill>
                <a:latin typeface="Century Gothic" panose="020B0502020202020204" pitchFamily="34" charset="0"/>
              </a:rPr>
              <a:t>Goats cheese and Beetroot Tart served with salad</a:t>
            </a:r>
            <a:endParaRPr lang="en-GB" sz="1000" dirty="0">
              <a:solidFill>
                <a:srgbClr val="1E495E"/>
              </a:solidFill>
              <a:latin typeface="Century Gothic" panose="020B0502020202020204" pitchFamily="34" charset="0"/>
            </a:endParaRPr>
          </a:p>
        </p:txBody>
      </p:sp>
      <p:pic>
        <p:nvPicPr>
          <p:cNvPr id="13" name="Picture 12">
            <a:extLst>
              <a:ext uri="{FF2B5EF4-FFF2-40B4-BE49-F238E27FC236}">
                <a16:creationId xmlns:a16="http://schemas.microsoft.com/office/drawing/2014/main" id="{27A325AC-8A9B-2AC1-2E55-D8647D1E61C3}"/>
              </a:ext>
            </a:extLst>
          </p:cNvPr>
          <p:cNvPicPr>
            <a:picLocks noChangeAspect="1"/>
          </p:cNvPicPr>
          <p:nvPr/>
        </p:nvPicPr>
        <p:blipFill>
          <a:blip r:embed="rId3"/>
          <a:stretch>
            <a:fillRect/>
          </a:stretch>
        </p:blipFill>
        <p:spPr>
          <a:xfrm>
            <a:off x="474265" y="6040932"/>
            <a:ext cx="1458551" cy="769386"/>
          </a:xfrm>
          <a:prstGeom prst="rect">
            <a:avLst/>
          </a:prstGeom>
        </p:spPr>
      </p:pic>
      <p:pic>
        <p:nvPicPr>
          <p:cNvPr id="49" name="Picture 48">
            <a:extLst>
              <a:ext uri="{FF2B5EF4-FFF2-40B4-BE49-F238E27FC236}">
                <a16:creationId xmlns:a16="http://schemas.microsoft.com/office/drawing/2014/main" id="{C5610C42-1391-51F9-CEDA-AAD850D42284}"/>
              </a:ext>
            </a:extLst>
          </p:cNvPr>
          <p:cNvPicPr>
            <a:picLocks noChangeAspect="1"/>
          </p:cNvPicPr>
          <p:nvPr/>
        </p:nvPicPr>
        <p:blipFill>
          <a:blip r:embed="rId4"/>
          <a:stretch>
            <a:fillRect/>
          </a:stretch>
        </p:blipFill>
        <p:spPr>
          <a:xfrm>
            <a:off x="8830965" y="2993648"/>
            <a:ext cx="1331891" cy="105519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664" y="251485"/>
            <a:ext cx="1085714" cy="635902"/>
          </a:xfrm>
          <a:prstGeom prst="rect">
            <a:avLst/>
          </a:prstGeom>
        </p:spPr>
      </p:pic>
    </p:spTree>
    <p:extLst>
      <p:ext uri="{BB962C8B-B14F-4D97-AF65-F5344CB8AC3E}">
        <p14:creationId xmlns:p14="http://schemas.microsoft.com/office/powerpoint/2010/main" val="3198420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E813CFBE922D48B2C4E14494F3967F" ma:contentTypeVersion="19" ma:contentTypeDescription="Create a new document." ma:contentTypeScope="" ma:versionID="4bdc2a06c0c9b0067bbf02f764dc7684">
  <xsd:schema xmlns:xsd="http://www.w3.org/2001/XMLSchema" xmlns:xs="http://www.w3.org/2001/XMLSchema" xmlns:p="http://schemas.microsoft.com/office/2006/metadata/properties" xmlns:ns2="f0599fd1-8afe-4b0a-883b-637e3143d931" xmlns:ns3="aa74a34c-e36f-4a11-9211-bd47104b2497" targetNamespace="http://schemas.microsoft.com/office/2006/metadata/properties" ma:root="true" ma:fieldsID="b2b4e4a61c3f1476fab66e6900394629" ns2:_="" ns3:_="">
    <xsd:import namespace="f0599fd1-8afe-4b0a-883b-637e3143d931"/>
    <xsd:import namespace="aa74a34c-e36f-4a11-9211-bd47104b249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date" minOccurs="0"/>
                <xsd:element ref="ns2:_Flow_SignoffStatu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599fd1-8afe-4b0a-883b-637e3143d9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8692e38-9dd4-4db7-af25-16fcd4767bb7" ma:termSetId="09814cd3-568e-fe90-9814-8d621ff8fb84" ma:anchorId="fba54fb3-c3e1-fe81-a776-ca4b69148c4d" ma:open="true" ma:isKeyword="false">
      <xsd:complexType>
        <xsd:sequence>
          <xsd:element ref="pc:Terms" minOccurs="0" maxOccurs="1"/>
        </xsd:sequence>
      </xsd:complexType>
    </xsd:element>
    <xsd:element name="date" ma:index="24" nillable="true" ma:displayName="date" ma:format="DateOnly" ma:internalName="date">
      <xsd:simpleType>
        <xsd:restriction base="dms:DateTime"/>
      </xsd:simpleType>
    </xsd:element>
    <xsd:element name="_Flow_SignoffStatus" ma:index="25" nillable="true" ma:displayName="Sign-off status" ma:internalName="Sign_x002d_off_x0020_status">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74a34c-e36f-4a11-9211-bd47104b249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9e47b8-4dc6-41d0-9e96-33d6174cf4e0}" ma:internalName="TaxCatchAll" ma:showField="CatchAllData" ma:web="aa74a34c-e36f-4a11-9211-bd47104b24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5E3EF2-0721-44CB-ACD4-557176152093}"/>
</file>

<file path=customXml/itemProps2.xml><?xml version="1.0" encoding="utf-8"?>
<ds:datastoreItem xmlns:ds="http://schemas.openxmlformats.org/officeDocument/2006/customXml" ds:itemID="{0FD300EB-80C5-4C22-B04B-80E2303443B0}"/>
</file>

<file path=docProps/app.xml><?xml version="1.0" encoding="utf-8"?>
<Properties xmlns="http://schemas.openxmlformats.org/officeDocument/2006/extended-properties" xmlns:vt="http://schemas.openxmlformats.org/officeDocument/2006/docPropsVTypes">
  <Template>Office Theme</Template>
  <TotalTime>587791</TotalTime>
  <Words>195</Words>
  <Application>Microsoft Office PowerPoint</Application>
  <PresentationFormat>Custom</PresentationFormat>
  <Paragraphs>68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 Next Medium</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Studio</dc:creator>
  <cp:lastModifiedBy>Surrey Research Park</cp:lastModifiedBy>
  <cp:revision>236</cp:revision>
  <cp:lastPrinted>2023-08-18T06:42:09Z</cp:lastPrinted>
  <dcterms:created xsi:type="dcterms:W3CDTF">2019-03-12T14:37:31Z</dcterms:created>
  <dcterms:modified xsi:type="dcterms:W3CDTF">2023-09-06T17:53:59Z</dcterms:modified>
</cp:coreProperties>
</file>